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00" autoAdjust="0"/>
  </p:normalViewPr>
  <p:slideViewPr>
    <p:cSldViewPr>
      <p:cViewPr varScale="1">
        <p:scale>
          <a:sx n="46" d="100"/>
          <a:sy n="46" d="100"/>
        </p:scale>
        <p:origin x="-96" y="-2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1747E-A371-4A5A-A6DE-E14C156971C2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71D1C-F10E-4D53-A036-5BB56B682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15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7A79-18AB-4822-8209-4DB820B387F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FD18B-9848-403B-AF17-E57E5C69A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30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Start</a:t>
            </a:r>
            <a:r>
              <a:rPr lang="en-US" baseline="0" dirty="0" smtClean="0"/>
              <a:t> with the product of 12 and 9.  Divide by 2.  Multiply by 10.  Divide by 9.  Multiply by 14.  Divide by 12.  Multiply by 6.  (420)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product of 7 and 8.  Divide by 2.  Multiply by 10.  Divide by 7.  Multiply by 18.  Divide by 12.  Multiply by 8.  (480)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Start with the product of 9 and 6.  Divide by 2.  Multiply by 10.  Divide by 6.  Multiply by 20. Divide by 15.  Multiply by 7.  (420)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FD18B-9848-403B-AF17-E57E5C69A1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6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078D98-82D5-41E1-874D-7131106AA35D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EBF9AE-CA5B-4038-89B5-BC3C75FDAD8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066800"/>
          </a:xfrm>
        </p:spPr>
        <p:txBody>
          <a:bodyPr/>
          <a:lstStyle/>
          <a:p>
            <a:r>
              <a:rPr lang="en-US" dirty="0" smtClean="0"/>
              <a:t>Tuesday, October 23,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1981200"/>
                <a:ext cx="7854696" cy="38862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Multiply: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20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What is the probability of rolling a number greater than 7 on a 20-sided die?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Convert to a percent: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1981200"/>
                <a:ext cx="7854696" cy="3886200"/>
              </a:xfrm>
              <a:blipFill rotWithShape="1">
                <a:blip r:embed="rId3"/>
                <a:stretch>
                  <a:fillRect l="-2562" t="-1254" r="-11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28600" y="5943600"/>
            <a:ext cx="86106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Homework: Counting Principle Practice worksheet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26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35480"/>
                <a:ext cx="4114800" cy="4389120"/>
              </a:xfrm>
            </p:spPr>
            <p:txBody>
              <a:bodyPr>
                <a:normAutofit fontScale="85000" lnSpcReduction="20000"/>
              </a:bodyPr>
              <a:lstStyle/>
              <a:p>
                <a:pPr marL="514350" indent="-514350">
                  <a:buAutoNum type="arabicParenR"/>
                </a:pPr>
                <a:r>
                  <a:rPr lang="en-US" dirty="0" smtClean="0"/>
                  <a:t>P(A) + P(B)</a:t>
                </a:r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P(A) + P(B) – P(A and B)</a:t>
                </a:r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1</a:t>
                </a:r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1 – P(A)</a:t>
                </a:r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Overlapping;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Disjoint;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35480"/>
                <a:ext cx="4114800" cy="4389120"/>
              </a:xfrm>
              <a:blipFill rotWithShape="1">
                <a:blip r:embed="rId2"/>
                <a:stretch>
                  <a:fillRect l="-1778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4191000" y="1905000"/>
                <a:ext cx="4800600" cy="4389120"/>
              </a:xfrm>
              <a:prstGeom prst="rect">
                <a:avLst/>
              </a:prstGeom>
            </p:spPr>
            <p:txBody>
              <a:bodyPr vert="horz">
                <a:normAutofit fontScale="85000" lnSpcReduction="20000"/>
              </a:bodyPr>
              <a:lstStyle>
                <a:lvl1pPr marL="274320" indent="-27432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95000"/>
                  <a:buFont typeface="Wingdings 2"/>
                  <a:buChar char="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888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/>
                  <a:buChar char="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888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210312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65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210312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65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210312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94560" indent="-182880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68880" indent="-182880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P(not A) = 73%</a:t>
                </a:r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P(not A) = 11%</a:t>
                </a:r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P(not A)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P(not A)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There is a 64% chance of choosing someone who is a woman or a business major.</a:t>
                </a:r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There is a 75% chance of selecting someone who is not a business major.</a:t>
                </a:r>
              </a:p>
              <a:p>
                <a:pPr marL="514350" indent="-514350">
                  <a:buFont typeface="+mj-lt"/>
                  <a:buAutoNum type="arabicParenR" startAt="11"/>
                </a:pPr>
                <a:r>
                  <a:rPr lang="en-US" dirty="0" smtClean="0"/>
                  <a:t>There is a 30% chance someone selected will be either a business major or has not chosen a major.</a:t>
                </a:r>
                <a:endParaRPr lang="en-US" dirty="0"/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905000"/>
                <a:ext cx="4800600" cy="4389120"/>
              </a:xfrm>
              <a:prstGeom prst="rect">
                <a:avLst/>
              </a:prstGeom>
              <a:blipFill rotWithShape="1">
                <a:blip r:embed="rId3"/>
                <a:stretch>
                  <a:fillRect l="-1652" t="-2222" r="-2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0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327" y="3127769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029" y="3112752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184" y="3078570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413" y="3095422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523" y="3078569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ria\AppData\Local\Microsoft\Windows\Temporary Internet Files\Content.IE5\EEF7YURZ\MC9001134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7769"/>
            <a:ext cx="1905000" cy="150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§9-5 Counting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341120"/>
          </a:xfrm>
        </p:spPr>
        <p:txBody>
          <a:bodyPr/>
          <a:lstStyle/>
          <a:p>
            <a:r>
              <a:rPr lang="en-US" dirty="0" err="1" smtClean="0"/>
              <a:t>Jazmyne</a:t>
            </a:r>
            <a:r>
              <a:rPr lang="en-US" dirty="0" smtClean="0"/>
              <a:t> has packed 3 shirts, 2 pairs of pants, and a jacket for her camping trip.  How many different outfits does she have?</a:t>
            </a:r>
          </a:p>
          <a:p>
            <a:endParaRPr lang="en-US" dirty="0"/>
          </a:p>
        </p:txBody>
      </p:sp>
      <p:pic>
        <p:nvPicPr>
          <p:cNvPr id="1026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65320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58" y="4605582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440" y="3465320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598" y="4605582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029" y="3465319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187" y="4605581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573" y="3442530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731" y="4582792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413" y="3442530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571" y="4582792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Dria\AppData\Local\Microsoft\Windows\Temporary Internet Files\Content.IE5\EEF7YURZ\MC90005702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002" y="3442529"/>
            <a:ext cx="1295400" cy="11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Dria\AppData\Local\Microsoft\Windows\Temporary Internet Files\Content.IE5\EEF7YURZ\MC900013096[1].wmf"/>
          <p:cNvPicPr>
            <a:picLocks noChangeAspect="1" noChangeArrowheads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160" y="4582791"/>
            <a:ext cx="1186440" cy="164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59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§9-5 Counting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341120"/>
          </a:xfrm>
        </p:spPr>
        <p:txBody>
          <a:bodyPr/>
          <a:lstStyle/>
          <a:p>
            <a:r>
              <a:rPr lang="en-US" dirty="0" err="1" smtClean="0"/>
              <a:t>Jazmyne</a:t>
            </a:r>
            <a:r>
              <a:rPr lang="en-US" dirty="0" smtClean="0"/>
              <a:t> has packed 3 shirts, 2 pairs of pants, and a jacket for her camping trip.  How many different outfits does she have?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429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Shirt #1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62000" y="4495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Shirt #2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620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Shirt #3</a:t>
            </a:r>
            <a:endParaRPr lang="en-US" dirty="0"/>
          </a:p>
        </p:txBody>
      </p:sp>
      <p:cxnSp>
        <p:nvCxnSpPr>
          <p:cNvPr id="16" name="Straight Connector 15"/>
          <p:cNvCxnSpPr>
            <a:stCxn id="4" idx="3"/>
            <a:endCxn id="30" idx="1"/>
          </p:cNvCxnSpPr>
          <p:nvPr/>
        </p:nvCxnSpPr>
        <p:spPr>
          <a:xfrm flipV="1">
            <a:off x="2057400" y="3431575"/>
            <a:ext cx="1715569" cy="182091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3"/>
            <a:endCxn id="31" idx="1"/>
          </p:cNvCxnSpPr>
          <p:nvPr/>
        </p:nvCxnSpPr>
        <p:spPr>
          <a:xfrm>
            <a:off x="2057400" y="3613666"/>
            <a:ext cx="1735153" cy="28680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72969" y="324690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792553" y="3715805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#2</a:t>
            </a:r>
            <a:endParaRPr lang="en-US" dirty="0"/>
          </a:p>
        </p:txBody>
      </p:sp>
      <p:cxnSp>
        <p:nvCxnSpPr>
          <p:cNvPr id="37" name="Straight Connector 36"/>
          <p:cNvCxnSpPr>
            <a:endCxn id="39" idx="1"/>
          </p:cNvCxnSpPr>
          <p:nvPr/>
        </p:nvCxnSpPr>
        <p:spPr>
          <a:xfrm flipV="1">
            <a:off x="1905000" y="4498375"/>
            <a:ext cx="1715569" cy="182091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40" idx="1"/>
          </p:cNvCxnSpPr>
          <p:nvPr/>
        </p:nvCxnSpPr>
        <p:spPr>
          <a:xfrm>
            <a:off x="1905000" y="4680466"/>
            <a:ext cx="1735153" cy="28680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620569" y="431370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640153" y="4782605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#2</a:t>
            </a:r>
            <a:endParaRPr lang="en-US" dirty="0"/>
          </a:p>
        </p:txBody>
      </p:sp>
      <p:cxnSp>
        <p:nvCxnSpPr>
          <p:cNvPr id="41" name="Straight Connector 40"/>
          <p:cNvCxnSpPr>
            <a:endCxn id="43" idx="1"/>
          </p:cNvCxnSpPr>
          <p:nvPr/>
        </p:nvCxnSpPr>
        <p:spPr>
          <a:xfrm flipV="1">
            <a:off x="1752600" y="5758838"/>
            <a:ext cx="1715569" cy="182091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>
            <a:off x="1752600" y="5940929"/>
            <a:ext cx="1735153" cy="28680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468169" y="557417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487753" y="6043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pants #2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181600" y="3246909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</a:t>
            </a:r>
            <a:r>
              <a:rPr lang="en-US" b="1" i="1" dirty="0" smtClean="0"/>
              <a:t>tree diagram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It is one way to determine how may options you 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04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  <p:bldP spid="24" grpId="0"/>
      <p:bldP spid="30" grpId="0"/>
      <p:bldP spid="31" grpId="0"/>
      <p:bldP spid="39" grpId="0"/>
      <p:bldP spid="40" grpId="0"/>
      <p:bldP spid="43" grpId="0"/>
      <p:bldP spid="44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§9-5 Counting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tree diagram to determine how many car packages you can choose from if you are buying a car with the following choices:</a:t>
            </a:r>
          </a:p>
          <a:p>
            <a:pPr lvl="1"/>
            <a:r>
              <a:rPr lang="en-US" dirty="0" smtClean="0"/>
              <a:t>Color: blue, red, or white</a:t>
            </a:r>
          </a:p>
          <a:p>
            <a:pPr lvl="1"/>
            <a:r>
              <a:rPr lang="en-US" dirty="0" smtClean="0"/>
              <a:t>Style: Van, Sedan, Convertible, SUV</a:t>
            </a:r>
          </a:p>
          <a:p>
            <a:pPr lvl="1"/>
            <a:r>
              <a:rPr lang="en-US" dirty="0" smtClean="0"/>
              <a:t>Trim: Chrome, 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08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§9-5 Counting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can guess, these trees can get pretty complex.</a:t>
            </a:r>
          </a:p>
          <a:p>
            <a:pPr lvl="1"/>
            <a:r>
              <a:rPr lang="en-US" dirty="0" smtClean="0"/>
              <a:t>Imagine you’re trying to create a password for an internet account.  The password must be 5 letters or numbers, you cannot use 0, and it is case sensitive.  How many different 5-character passwords can you create?</a:t>
            </a:r>
          </a:p>
          <a:p>
            <a:pPr lvl="1"/>
            <a:r>
              <a:rPr lang="en-US" dirty="0" smtClean="0"/>
              <a:t>Make a tree diagram…?</a:t>
            </a:r>
          </a:p>
          <a:p>
            <a:pPr lvl="2"/>
            <a:r>
              <a:rPr lang="en-US" dirty="0" smtClean="0"/>
              <a:t>There must be an easier way!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§9-5 Counting Principle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Counting Principle</a:t>
                </a:r>
              </a:p>
              <a:p>
                <a:pPr lvl="1"/>
                <a:r>
                  <a:rPr lang="en-US" dirty="0" smtClean="0"/>
                  <a:t>The fundamental counting principle states that if you have </a:t>
                </a:r>
                <a:r>
                  <a:rPr lang="en-US" i="1" dirty="0" smtClean="0"/>
                  <a:t>m</a:t>
                </a:r>
                <a:r>
                  <a:rPr lang="en-US" dirty="0" smtClean="0"/>
                  <a:t> choices for the first option and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 choices for the second option, then you have </a:t>
                </a:r>
                <a:r>
                  <a:rPr lang="en-US" i="1" dirty="0" err="1" smtClean="0"/>
                  <a:t>mn</a:t>
                </a:r>
                <a:r>
                  <a:rPr lang="en-US" dirty="0" smtClean="0"/>
                  <a:t> total choices.</a:t>
                </a:r>
              </a:p>
              <a:p>
                <a:r>
                  <a:rPr lang="en-US" dirty="0" smtClean="0"/>
                  <a:t>So, for our password problem… we have 52 letters and 9 digits for a total of 61 choices for the first character, and 61 choices for each character thereafter.</a:t>
                </a:r>
              </a:p>
              <a:p>
                <a:pPr lvl="1"/>
                <a:r>
                  <a:rPr lang="en-US" dirty="0" smtClean="0"/>
                  <a:t>Thus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∙61∙61∙61∙61</m:t>
                    </m:r>
                  </m:oMath>
                </a14:m>
                <a:r>
                  <a:rPr lang="en-US" dirty="0" smtClean="0"/>
                  <a:t> total choices </a:t>
                </a:r>
                <a:r>
                  <a:rPr lang="en-US" dirty="0"/>
                  <a:t>of passwords, or </a:t>
                </a:r>
                <a:r>
                  <a:rPr lang="en-US" dirty="0" smtClean="0"/>
                  <a:t>844,596,301 total possible passwords.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961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§9-5 Counting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341120"/>
          </a:xfrm>
        </p:spPr>
        <p:txBody>
          <a:bodyPr/>
          <a:lstStyle/>
          <a:p>
            <a:r>
              <a:rPr lang="en-US" dirty="0" smtClean="0"/>
              <a:t>Minerva rolls a 10-sided die and spins the spinner below.  What’s the probability she gets the same number on each one?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85800" y="3505200"/>
            <a:ext cx="2819400" cy="2819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>
            <a:off x="685800" y="4914900"/>
            <a:ext cx="2819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5"/>
          </p:cNvCxnSpPr>
          <p:nvPr/>
        </p:nvCxnSpPr>
        <p:spPr>
          <a:xfrm>
            <a:off x="1098692" y="3918092"/>
            <a:ext cx="1993616" cy="1993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4"/>
          </p:cNvCxnSpPr>
          <p:nvPr/>
        </p:nvCxnSpPr>
        <p:spPr>
          <a:xfrm>
            <a:off x="2095500" y="35052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7"/>
            <a:endCxn id="4" idx="3"/>
          </p:cNvCxnSpPr>
          <p:nvPr/>
        </p:nvCxnSpPr>
        <p:spPr>
          <a:xfrm flipH="1">
            <a:off x="1098692" y="3918092"/>
            <a:ext cx="1993616" cy="1993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095500" y="4191000"/>
            <a:ext cx="266700" cy="723900"/>
          </a:xfrm>
          <a:prstGeom prst="straightConnector1">
            <a:avLst/>
          </a:prstGeom>
          <a:ln w="571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28850" y="3733800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2734654" y="4268569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3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2674032" y="4914900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5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2158970" y="5410200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7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00" y="5410199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1009650" y="4914900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4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1009650" y="4241412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6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0" y="3733800"/>
            <a:ext cx="51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8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3657600" y="3733800"/>
                <a:ext cx="22322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𝑠𝑎𝑚𝑒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𝑛𝑢𝑚𝑏𝑒𝑟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733800"/>
                <a:ext cx="223227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864953" y="3733426"/>
                <a:ext cx="370614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953" y="3733426"/>
                <a:ext cx="370614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6106386" y="3730668"/>
                <a:ext cx="607859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386" y="3730668"/>
                <a:ext cx="607859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710071" y="3730668"/>
                <a:ext cx="736099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0071" y="3730668"/>
                <a:ext cx="736099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711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579</TotalTime>
  <Words>692</Words>
  <Application>Microsoft Office PowerPoint</Application>
  <PresentationFormat>On-screen Show (4:3)</PresentationFormat>
  <Paragraphs>79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Tuesday, October 23, 2012</vt:lpstr>
      <vt:lpstr>Homework Check</vt:lpstr>
      <vt:lpstr>§9-5 Counting Principle</vt:lpstr>
      <vt:lpstr>§9-5 Counting Principle</vt:lpstr>
      <vt:lpstr>§9-5 Counting Principle</vt:lpstr>
      <vt:lpstr>§9-5 Counting Principle</vt:lpstr>
      <vt:lpstr>§9-5 Counting Principle</vt:lpstr>
      <vt:lpstr>§9-5 Counting Principle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October 23, 2012</dc:title>
  <dc:creator>Dria</dc:creator>
  <cp:lastModifiedBy>Dria</cp:lastModifiedBy>
  <cp:revision>6</cp:revision>
  <dcterms:created xsi:type="dcterms:W3CDTF">2012-10-23T14:09:18Z</dcterms:created>
  <dcterms:modified xsi:type="dcterms:W3CDTF">2012-10-23T23:48:29Z</dcterms:modified>
</cp:coreProperties>
</file>